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和田宙大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4" autoAdjust="0"/>
  </p:normalViewPr>
  <p:slideViewPr>
    <p:cSldViewPr snapToGrid="0">
      <p:cViewPr varScale="1">
        <p:scale>
          <a:sx n="101" d="100"/>
          <a:sy n="101" d="100"/>
        </p:scale>
        <p:origin x="24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1-10T08:29:23.182" idx="1">
    <p:pos x="6000" y="0"/>
    <p:text>https://www.ringbell.co.jp/giftconcierge/2201
年の祝い一覧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1-10T07:56:51.730" idx="2">
    <p:pos x="6000" y="0"/>
    <p:text>https://logicadia.com/marketing/business-models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CMはじめにターゲットは高齢者で孫がいるITが苦手な人ということを説明しよう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CMで「んでこれは何ができるのか」を説明しよう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実物の箱をつくろう　ダンボールでもよし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ビジネスの話ははじめにズバッと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ビジネスモデルとマネタイズの話をしよう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マネタイズの話は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・どのように広告を打ち出すのか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・なにを打ち出すのかリスト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・それらの有効性、実際にどのくらいの費用がかかって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をさらに説明をする必要がある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インタビューの人数を明確にしよう→〇〇人にインタビューしましたが、有効な回答は7でした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(インタビューのわかったことをしっかり書こう)※要検討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実装の話で、もっと制作費とか材料の話をしよう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下の方にあるビジネスモデルは強調するために同じ話をもう1回する方向にしよう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サービス展開イメージをもっと明確なものにしよう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・どのくらいの割合で広告を出すのか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・それにはいくらかかるのか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0a7e58a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0a7e58a0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c0a7e58a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c0a7e58a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c0a7e58a0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c0a7e58a0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0a7e58a0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c0a7e58a0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0a7e58a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0a7e58a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c4648cc6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c4648cc6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せめて実物も見せて、まともなデモをしようねと言われました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c3408f1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dc3408f1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せめて実物も見せて、まともなデモをしようねと言われました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c4648c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c4648c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dad5c532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dad5c532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商品概念の説明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dad5c532b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dad5c532b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  <a:r>
              <a:rPr lang="ja-JP" altLang="en-US" dirty="0"/>
              <a:t>カメラとラズパイ代　場合によってはもっと安くなるかも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c2ee93d2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c2ee93d2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老人の皆さん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dad5c532b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dad5c532b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商品概念の説明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c4648cc6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c4648cc6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孫と高齢者のリストができる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もっとページ全体をビジネスモードにしよう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もっとビジネスモデルを出そう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めっちゃ選択しだして、今回はこれという話をしよう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ターゲティング広告の話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ad5c53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dad5c53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孫と高齢者のリストができる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もっとページ全体をビジネスモードにしよう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もっとビジネスモデルを出そう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めっちゃ選択しだして、今回はこれという話をしよう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ターゲティング広告の話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ad5c53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ad5c532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c449885f8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c449885f8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c4648cc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c4648cc61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c4648cc61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c4648cc61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極めて大きな市場である　ずっとあとでええで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この方法を使えば市場に参入できる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なにを提供して、なんのリターンがあるのかの話でいい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コマース　ビジネスの話　お金稼ぎの主は広告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サービスによる特定顧客層の囲い込み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そのためにただおかを提供するんです　これを冒頭で言い、それをデータとかで証明していく　最初か最後でいえ！</a:t>
            </a:r>
            <a:endParaRPr lang="en-US" altLang="j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なかのさんしろう</a:t>
            </a: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やまだ審査員</a:t>
            </a: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わたなべ審査員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4648cc61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c4648cc61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いくら収益がでるか明確にしよう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c0b243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c0b243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日本の65歳以上の高齢者の割合は世界最高の28.4%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人数でいうと約3600万人にあたる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将来性がある！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平成29年通信利用動向調査より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60歳以上のスマホの普及率は54.8%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70歳以上のスマホの普及率は37%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cc0b2438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cc0b2438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b798b90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b798b90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dad5c53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dad5c532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感覚ではなく理性に訴える資料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もっと雰囲気を硬いものにしよう　ビジネスライクに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ここらへんで苦労話？高齢者を軸でがんばってるよ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矢印部分の紆余曲折を１ページ挟む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dad5c532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dad5c532b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感覚ではなく理性に訴える資料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もっと雰囲気を硬いものにしよう　ビジネスライクに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ここらへんで苦労話？高齢者を軸でがんばってるよ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矢印部分の紆余曲折を１ページ挟む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dad5c532b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dad5c532b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感覚ではなく理性に訴える資料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もっと雰囲気を硬いものにしよう　ビジネスライクに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ここらへんで苦労話？高齢者を軸でがんばってるよ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矢印部分の紆余曲折を１ページ挟む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cc0b2438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cc0b24386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cc0b24386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cc0b24386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なぜこれらを質問したのかを理解できない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c0b24386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c0b24386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cc0b2438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cc0b24386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cc0b2438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cc0b2438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高齢者と孫の喜びの接点を見つけることができた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dc3408f1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dc3408f1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c4648cc6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c4648cc6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2ee93d2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c2ee93d2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今話したい　だけど話せない　タイミングわかんない　手段がない…　スマホない…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違う世界戦を繋いじゃいます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孫に迷惑だと思って電話を躊躇したことはないですか？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cc0b24386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cc0b24386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c449885f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c449885f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クライアントAが録画を開始するとSIP Serverを通して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録画用ダミーアカウントに繋がる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ダミーは受け取った映像と音声をDBに渡す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SIPサーバから相手の情報も受け取っているのでそれも合わせて保存する。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c361b22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c361b22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クライアントAが録画を開始するとSIP Serverを通してクライアントBに通知が飛ぶ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通知を受託するとWebRTCを使ってクライアント同士の通信が始まる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c449885f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c449885f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クライアントからの音声データをサーバに渡す。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サーバはデータをgoogle cloud speech APIに渡して、録画開始のトリガーワードなら録画の開始をする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cc0b2438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cc0b2438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高齢者のインフルエンサーを見つける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口コミ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ここ超大事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cc0b2438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cc0b2438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cc0b24386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cc0b24386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cc0b24386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cc0b24386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c0a7e58a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c0a7e58a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価値訴求　CM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2ee93d2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2ee93d2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今話したい　だけど話せない　タイミングわかんない　手段がない…　スマホない…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違う世界戦を繋いじゃいます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CMとしてもっといい言葉があるかも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2ee93d2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2ee93d2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今話したい　だけど話せない　タイミングわかんない　手段がない…　スマホない…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違う世界戦を繋いじゃいます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思ったその時に喋りかけよう。次のページへの繊維が分かりづらい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思いの丈を機会にぶつけよう！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dad5c53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dad5c53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今話したい　だけど話せない　タイミングわかんない　手段がない…　スマホない…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違う世界戦を繋いじゃいます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思ったその時に喋りかけよう。次のページへの繊維が分かりづらい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思いの丈を機会にぶつけよう！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c0a7e58a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c0a7e58a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c4648cc6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c4648cc6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ユーザーエクスペリエンスの説明をまずしよう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comments" Target="../comments/comment2.xml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32200" y="781525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ただいまおかえりスピーカー</a:t>
            </a:r>
            <a:endParaRPr b="1"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663" y="2907325"/>
            <a:ext cx="2840276" cy="176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108225" y="3297200"/>
            <a:ext cx="28404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666666"/>
                </a:solidFill>
              </a:rPr>
              <a:t>C0117059 海老原 広汰</a:t>
            </a:r>
            <a:endParaRPr sz="1800">
              <a:solidFill>
                <a:srgbClr val="666666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rgbClr val="666666"/>
                </a:solidFill>
              </a:rPr>
              <a:t>C0117155 新宮 隆太</a:t>
            </a:r>
            <a:endParaRPr sz="1800">
              <a:solidFill>
                <a:srgbClr val="666666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666666"/>
                </a:solidFill>
              </a:rPr>
              <a:t>C0117208 田村 政樹</a:t>
            </a:r>
            <a:endParaRPr sz="1800">
              <a:solidFill>
                <a:srgbClr val="666666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rgbClr val="666666"/>
                </a:solidFill>
              </a:rPr>
              <a:t>C0117327 和田 宙大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24"/>
          <p:cNvSpPr txBox="1"/>
          <p:nvPr/>
        </p:nvSpPr>
        <p:spPr>
          <a:xfrm>
            <a:off x="194700" y="537600"/>
            <a:ext cx="3243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それに対する返答も</a:t>
            </a:r>
            <a:endParaRPr sz="2400"/>
          </a:p>
        </p:txBody>
      </p:sp>
      <p:sp>
        <p:nvSpPr>
          <p:cNvPr id="168" name="Google Shape;168;p24"/>
          <p:cNvSpPr txBox="1"/>
          <p:nvPr/>
        </p:nvSpPr>
        <p:spPr>
          <a:xfrm>
            <a:off x="3633000" y="4141025"/>
            <a:ext cx="5501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好きなときに確認することができます</a:t>
            </a:r>
            <a:endParaRPr sz="2400"/>
          </a:p>
        </p:txBody>
      </p:sp>
      <p:grpSp>
        <p:nvGrpSpPr>
          <p:cNvPr id="169" name="Google Shape;169;p24"/>
          <p:cNvGrpSpPr/>
          <p:nvPr/>
        </p:nvGrpSpPr>
        <p:grpSpPr>
          <a:xfrm>
            <a:off x="4186449" y="1378963"/>
            <a:ext cx="3312452" cy="2442950"/>
            <a:chOff x="-165076" y="2392738"/>
            <a:chExt cx="3312452" cy="2442950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50" y="2691025"/>
              <a:ext cx="2910200" cy="16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5076" y="2392738"/>
              <a:ext cx="3312452" cy="244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466" y="1089600"/>
            <a:ext cx="2919908" cy="33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7B55510-EFA6-4B26-8741-9C01DABD8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10</a:t>
            </a:fld>
            <a:endParaRPr lang="ja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5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1398249" y="1971213"/>
            <a:ext cx="3312452" cy="2442950"/>
            <a:chOff x="-165076" y="2392738"/>
            <a:chExt cx="3312452" cy="2442950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50" y="2691025"/>
              <a:ext cx="2910200" cy="16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5076" y="2392738"/>
              <a:ext cx="3312452" cy="244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750" y="1390050"/>
            <a:ext cx="2854175" cy="3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526150" y="537600"/>
            <a:ext cx="8203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お互いに普段のことをスピーカーに話しかけることで、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E06666"/>
                </a:solidFill>
              </a:rPr>
              <a:t>日常を共有</a:t>
            </a:r>
            <a:r>
              <a:rPr lang="ja" sz="2400"/>
              <a:t>することができます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951A235-670E-4B99-A450-205E4AFC91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11</a:t>
            </a:fld>
            <a:endParaRPr lang="ja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7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7"/>
          <p:cNvSpPr txBox="1"/>
          <p:nvPr/>
        </p:nvSpPr>
        <p:spPr>
          <a:xfrm>
            <a:off x="0" y="1032475"/>
            <a:ext cx="914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たまたま同じタイミングで話し始めたなら通話に切り替わります</a:t>
            </a:r>
            <a:endParaRPr sz="24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" y="1993500"/>
            <a:ext cx="2331175" cy="270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7"/>
          <p:cNvGrpSpPr/>
          <p:nvPr/>
        </p:nvGrpSpPr>
        <p:grpSpPr>
          <a:xfrm>
            <a:off x="2132404" y="2507836"/>
            <a:ext cx="2259092" cy="1674154"/>
            <a:chOff x="-165076" y="2392738"/>
            <a:chExt cx="3312452" cy="2442950"/>
          </a:xfrm>
        </p:grpSpPr>
        <p:pic>
          <p:nvPicPr>
            <p:cNvPr id="203" name="Google Shape;20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50" y="2691025"/>
              <a:ext cx="2910200" cy="16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65076" y="2392738"/>
              <a:ext cx="3312452" cy="244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27"/>
          <p:cNvGrpSpPr/>
          <p:nvPr/>
        </p:nvGrpSpPr>
        <p:grpSpPr>
          <a:xfrm>
            <a:off x="4391489" y="2551314"/>
            <a:ext cx="2177275" cy="1587185"/>
            <a:chOff x="669824" y="2242250"/>
            <a:chExt cx="3312452" cy="2442950"/>
          </a:xfrm>
        </p:grpSpPr>
        <p:pic>
          <p:nvPicPr>
            <p:cNvPr id="206" name="Google Shape;20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824" y="2242250"/>
              <a:ext cx="3312452" cy="244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0025" y="2528875"/>
              <a:ext cx="2891149" cy="1628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764" y="2009363"/>
            <a:ext cx="2270437" cy="26711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1EAD41-3789-485A-90FB-3BD2FFAF31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12</a:t>
            </a:fld>
            <a:endParaRPr lang="ja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9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9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9"/>
          <p:cNvSpPr txBox="1"/>
          <p:nvPr/>
        </p:nvSpPr>
        <p:spPr>
          <a:xfrm>
            <a:off x="3540600" y="4117650"/>
            <a:ext cx="5603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話しかけるだけですべてが完結します</a:t>
            </a:r>
            <a:endParaRPr sz="24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00" y="1167125"/>
            <a:ext cx="3148500" cy="28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4500" y="537600"/>
            <a:ext cx="45675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機械が苦手な人でも大丈夫</a:t>
            </a:r>
            <a:endParaRPr sz="2400"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9175"/>
            <a:ext cx="1896000" cy="2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250" y="1292375"/>
            <a:ext cx="2454000" cy="24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825" y="854113"/>
            <a:ext cx="2331175" cy="27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CA8465-7CB1-44EC-9758-553D18D3F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13</a:t>
            </a:fld>
            <a:endParaRPr lang="ja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0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30"/>
          <p:cNvSpPr txBox="1"/>
          <p:nvPr/>
        </p:nvSpPr>
        <p:spPr>
          <a:xfrm>
            <a:off x="390225" y="3314900"/>
            <a:ext cx="84831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皆様にあたらしい</a:t>
            </a:r>
            <a:r>
              <a:rPr lang="ja" sz="2400">
                <a:solidFill>
                  <a:srgbClr val="E06666"/>
                </a:solidFill>
              </a:rPr>
              <a:t>会話</a:t>
            </a:r>
            <a:r>
              <a:rPr lang="ja" sz="2400"/>
              <a:t>の形を提供します</a:t>
            </a:r>
            <a:endParaRPr sz="2400"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390" y="911452"/>
            <a:ext cx="3275218" cy="20398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45FFDCB-E301-47DE-9A1F-5C097E266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14</a:t>
            </a:fld>
            <a:endParaRPr lang="ja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1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1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1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31"/>
          <p:cNvSpPr txBox="1"/>
          <p:nvPr/>
        </p:nvSpPr>
        <p:spPr>
          <a:xfrm>
            <a:off x="325950" y="2295750"/>
            <a:ext cx="84831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動画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A5A34ED-9D8B-4A6E-BF71-E9E121545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15</a:t>
            </a:fld>
            <a:endParaRPr lang="ja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2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C8DAAB5-3BC1-4916-8938-3293C3E6B0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16</a:t>
            </a:fld>
            <a:endParaRPr lang="ja" altLang="en-US"/>
          </a:p>
        </p:txBody>
      </p:sp>
      <p:pic>
        <p:nvPicPr>
          <p:cNvPr id="4" name="TadaOka_demo">
            <a:hlinkClick r:id="" action="ppaction://media"/>
            <a:extLst>
              <a:ext uri="{FF2B5EF4-FFF2-40B4-BE49-F238E27FC236}">
                <a16:creationId xmlns:a16="http://schemas.microsoft.com/office/drawing/2014/main" id="{095D4DDC-F0C7-49FF-B58C-233F07652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162" y="537600"/>
            <a:ext cx="7308676" cy="411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3"/>
          <p:cNvSpPr txBox="1"/>
          <p:nvPr/>
        </p:nvSpPr>
        <p:spPr>
          <a:xfrm>
            <a:off x="325950" y="2151750"/>
            <a:ext cx="8483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ビジネスモデル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64B7871-1434-4E70-B9BA-AA2ADD23A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17</a:t>
            </a:fld>
            <a:endParaRPr lang="ja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4"/>
          <p:cNvSpPr txBox="1"/>
          <p:nvPr/>
        </p:nvSpPr>
        <p:spPr>
          <a:xfrm>
            <a:off x="325950" y="2151750"/>
            <a:ext cx="8483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商品説明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108BFFC-FEEC-4D1C-AEFC-450AE1B2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18</a:t>
            </a:fld>
            <a:endParaRPr lang="ja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5"/>
          <p:cNvSpPr txBox="1"/>
          <p:nvPr/>
        </p:nvSpPr>
        <p:spPr>
          <a:xfrm>
            <a:off x="325950" y="2151750"/>
            <a:ext cx="8483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6" name="Google Shape;276;p35"/>
          <p:cNvSpPr txBox="1"/>
          <p:nvPr/>
        </p:nvSpPr>
        <p:spPr>
          <a:xfrm>
            <a:off x="0" y="552925"/>
            <a:ext cx="9144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商品名　ただいまおかえりスピーカー</a:t>
            </a:r>
            <a:endParaRPr sz="2400"/>
          </a:p>
        </p:txBody>
      </p:sp>
      <p:sp>
        <p:nvSpPr>
          <p:cNvPr id="277" name="Google Shape;277;p35"/>
          <p:cNvSpPr txBox="1"/>
          <p:nvPr/>
        </p:nvSpPr>
        <p:spPr>
          <a:xfrm>
            <a:off x="-4500" y="1299000"/>
            <a:ext cx="91440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 dirty="0"/>
              <a:t>商品本体単価は3,000円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TVに繋げて使用するデバイス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スマホ版はアプリのみで無料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 dirty="0"/>
              <a:t>利用する際に利用者の個人情報を登録する必要あり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名前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住所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性別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 dirty="0"/>
              <a:t>年齢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 dirty="0"/>
              <a:t>継続した利用料は取らない</a:t>
            </a:r>
            <a:endParaRPr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62128CA-B9CE-41AE-AC9B-C0871565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19</a:t>
            </a:fld>
            <a:endParaRPr lang="ja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 txBox="1"/>
          <p:nvPr/>
        </p:nvSpPr>
        <p:spPr>
          <a:xfrm>
            <a:off x="2343600" y="805763"/>
            <a:ext cx="4447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今話したいけど</a:t>
            </a:r>
            <a:r>
              <a:rPr lang="ja" sz="3000">
                <a:solidFill>
                  <a:srgbClr val="E06666"/>
                </a:solidFill>
              </a:rPr>
              <a:t>話せない</a:t>
            </a:r>
            <a:endParaRPr sz="3000">
              <a:solidFill>
                <a:srgbClr val="E06666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877075" y="3864375"/>
            <a:ext cx="3058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67" name="Google Shape;67;p14"/>
          <p:cNvSpPr txBox="1"/>
          <p:nvPr/>
        </p:nvSpPr>
        <p:spPr>
          <a:xfrm>
            <a:off x="685725" y="1609200"/>
            <a:ext cx="7788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孫はスマホ持ってるけど</a:t>
            </a:r>
            <a:r>
              <a:rPr lang="ja" sz="3000">
                <a:solidFill>
                  <a:srgbClr val="E06666"/>
                </a:solidFill>
              </a:rPr>
              <a:t>自分は持ってない</a:t>
            </a:r>
            <a:endParaRPr sz="3000">
              <a:solidFill>
                <a:srgbClr val="E06666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150100" y="2412625"/>
            <a:ext cx="483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電話以外の</a:t>
            </a:r>
            <a:r>
              <a:rPr lang="ja" sz="3000">
                <a:solidFill>
                  <a:srgbClr val="E06666"/>
                </a:solidFill>
              </a:rPr>
              <a:t>話す手段がない</a:t>
            </a:r>
            <a:endParaRPr sz="3000">
              <a:solidFill>
                <a:srgbClr val="E06666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-4575" y="3375425"/>
            <a:ext cx="91440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/>
              <a:t>お悩みではありませんか？</a:t>
            </a:r>
            <a:endParaRPr sz="4800">
              <a:solidFill>
                <a:srgbClr val="E06666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08237E0-81E0-416D-9F31-9FC0523AB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</a:t>
            </a:fld>
            <a:endParaRPr lang="ja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6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6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6"/>
          <p:cNvSpPr txBox="1"/>
          <p:nvPr/>
        </p:nvSpPr>
        <p:spPr>
          <a:xfrm>
            <a:off x="0" y="552925"/>
            <a:ext cx="9144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サービスの流れ</a:t>
            </a:r>
            <a:endParaRPr sz="2400"/>
          </a:p>
        </p:txBody>
      </p:sp>
      <p:sp>
        <p:nvSpPr>
          <p:cNvPr id="285" name="Google Shape;285;p36"/>
          <p:cNvSpPr/>
          <p:nvPr/>
        </p:nvSpPr>
        <p:spPr>
          <a:xfrm>
            <a:off x="3373475" y="2077663"/>
            <a:ext cx="2351400" cy="237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3C78D8"/>
                </a:solidFill>
              </a:rPr>
              <a:t>クラウド</a:t>
            </a:r>
            <a:endParaRPr sz="2400">
              <a:solidFill>
                <a:srgbClr val="3C78D8"/>
              </a:solidFill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650" y="1089513"/>
            <a:ext cx="988175" cy="9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825" y="3084063"/>
            <a:ext cx="988175" cy="98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/>
          <p:nvPr/>
        </p:nvCxnSpPr>
        <p:spPr>
          <a:xfrm rot="10800000" flipH="1">
            <a:off x="2064650" y="3436925"/>
            <a:ext cx="1086900" cy="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36"/>
          <p:cNvCxnSpPr/>
          <p:nvPr/>
        </p:nvCxnSpPr>
        <p:spPr>
          <a:xfrm rot="10800000" flipH="1">
            <a:off x="6084300" y="3435875"/>
            <a:ext cx="1209900" cy="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/>
          <p:nvPr/>
        </p:nvCxnSpPr>
        <p:spPr>
          <a:xfrm rot="10800000" flipH="1">
            <a:off x="2031050" y="3724875"/>
            <a:ext cx="1154100" cy="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91" name="Google Shape;291;p36"/>
          <p:cNvCxnSpPr/>
          <p:nvPr/>
        </p:nvCxnSpPr>
        <p:spPr>
          <a:xfrm>
            <a:off x="6075138" y="3728325"/>
            <a:ext cx="1228200" cy="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412" y="2985482"/>
            <a:ext cx="795977" cy="9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50" y="1040150"/>
            <a:ext cx="1086900" cy="10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995" y="3265215"/>
            <a:ext cx="625875" cy="6258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/>
          <p:nvPr/>
        </p:nvSpPr>
        <p:spPr>
          <a:xfrm>
            <a:off x="4026125" y="2147599"/>
            <a:ext cx="1046100" cy="90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6AA84F"/>
                </a:solidFill>
              </a:rPr>
              <a:t>録画DB</a:t>
            </a:r>
            <a:endParaRPr sz="1800">
              <a:solidFill>
                <a:srgbClr val="6AA84F"/>
              </a:solidFill>
            </a:endParaRPr>
          </a:p>
        </p:txBody>
      </p:sp>
      <p:cxnSp>
        <p:nvCxnSpPr>
          <p:cNvPr id="296" name="Google Shape;296;p36"/>
          <p:cNvCxnSpPr/>
          <p:nvPr/>
        </p:nvCxnSpPr>
        <p:spPr>
          <a:xfrm rot="10800000">
            <a:off x="1372950" y="2286263"/>
            <a:ext cx="0" cy="54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521700" y="2263150"/>
            <a:ext cx="389400" cy="66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8" name="Google Shape;298;p36"/>
          <p:cNvSpPr txBox="1"/>
          <p:nvPr/>
        </p:nvSpPr>
        <p:spPr>
          <a:xfrm>
            <a:off x="1473500" y="2425400"/>
            <a:ext cx="668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映像</a:t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64649" y="3813725"/>
            <a:ext cx="1120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録画の通知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2064650" y="2985475"/>
            <a:ext cx="1120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録画の送信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88800" y="2571750"/>
            <a:ext cx="577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会話</a:t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6072047" y="2985475"/>
            <a:ext cx="1209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録画の通知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90836" y="3813725"/>
            <a:ext cx="577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会話</a:t>
            </a:r>
            <a:endParaRPr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B76122-31D4-412B-A7FE-F88FD21DE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20</a:t>
            </a:fld>
            <a:endParaRPr lang="ja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3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7"/>
          <p:cNvSpPr txBox="1"/>
          <p:nvPr/>
        </p:nvSpPr>
        <p:spPr>
          <a:xfrm>
            <a:off x="0" y="552925"/>
            <a:ext cx="568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このビジネス一番のポイントは</a:t>
            </a:r>
            <a:endParaRPr sz="2400"/>
          </a:p>
        </p:txBody>
      </p:sp>
      <p:sp>
        <p:nvSpPr>
          <p:cNvPr id="311" name="Google Shape;311;p37"/>
          <p:cNvSpPr txBox="1"/>
          <p:nvPr/>
        </p:nvSpPr>
        <p:spPr>
          <a:xfrm>
            <a:off x="0" y="1583150"/>
            <a:ext cx="91440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年齢・住所・家族構成がわかる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高齢者と孫の組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のリストが完成する</a:t>
            </a:r>
            <a:endParaRPr sz="3600"/>
          </a:p>
        </p:txBody>
      </p:sp>
      <p:sp>
        <p:nvSpPr>
          <p:cNvPr id="312" name="Google Shape;312;p37"/>
          <p:cNvSpPr txBox="1"/>
          <p:nvPr/>
        </p:nvSpPr>
        <p:spPr>
          <a:xfrm>
            <a:off x="3450600" y="4077575"/>
            <a:ext cx="568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13" name="Google Shape;313;p3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BA112D-68BF-4BDE-92F6-CCB115896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21</a:t>
            </a:fld>
            <a:endParaRPr lang="ja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8"/>
          <p:cNvSpPr txBox="1"/>
          <p:nvPr/>
        </p:nvSpPr>
        <p:spPr>
          <a:xfrm>
            <a:off x="448225" y="552925"/>
            <a:ext cx="52362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すると……</a:t>
            </a:r>
            <a:endParaRPr sz="2400"/>
          </a:p>
        </p:txBody>
      </p:sp>
      <p:sp>
        <p:nvSpPr>
          <p:cNvPr id="322" name="Google Shape;322;p38"/>
          <p:cNvSpPr txBox="1"/>
          <p:nvPr/>
        </p:nvSpPr>
        <p:spPr>
          <a:xfrm>
            <a:off x="-4500" y="1583150"/>
            <a:ext cx="9144000" cy="23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非常に効果の高い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rgbClr val="FF0000"/>
                </a:solidFill>
              </a:rPr>
              <a:t>ターゲティング広告</a:t>
            </a:r>
            <a:r>
              <a:rPr lang="ja" sz="3600"/>
              <a:t>を出せる</a:t>
            </a:r>
            <a:endParaRPr sz="3600"/>
          </a:p>
        </p:txBody>
      </p:sp>
      <p:sp>
        <p:nvSpPr>
          <p:cNvPr id="323" name="Google Shape;323;p38"/>
          <p:cNvSpPr txBox="1"/>
          <p:nvPr/>
        </p:nvSpPr>
        <p:spPr>
          <a:xfrm>
            <a:off x="3450600" y="4077575"/>
            <a:ext cx="5684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24" name="Google Shape;324;p3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19CF15B-38E8-4FB3-8C73-937214563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22</a:t>
            </a:fld>
            <a:endParaRPr lang="ja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9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9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39"/>
          <p:cNvSpPr txBox="1"/>
          <p:nvPr/>
        </p:nvSpPr>
        <p:spPr>
          <a:xfrm>
            <a:off x="4500" y="537600"/>
            <a:ext cx="31413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広告方法</a:t>
            </a:r>
            <a:endParaRPr sz="2400" b="1"/>
          </a:p>
        </p:txBody>
      </p:sp>
      <p:sp>
        <p:nvSpPr>
          <p:cNvPr id="333" name="Google Shape;333;p39"/>
          <p:cNvSpPr txBox="1"/>
          <p:nvPr/>
        </p:nvSpPr>
        <p:spPr>
          <a:xfrm>
            <a:off x="557225" y="1350175"/>
            <a:ext cx="8036700" cy="27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高齢者に対して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DM送付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画面上に広告を表示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孫に対して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アプリ上にバナー広告を表示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0B0678-76D2-450D-B9EB-AF1FE23FA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23</a:t>
            </a:fld>
            <a:endParaRPr lang="ja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4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40"/>
          <p:cNvSpPr txBox="1"/>
          <p:nvPr/>
        </p:nvSpPr>
        <p:spPr>
          <a:xfrm>
            <a:off x="-74550" y="537600"/>
            <a:ext cx="3220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広告内容例　高齢者</a:t>
            </a:r>
            <a:endParaRPr sz="2400" b="1"/>
          </a:p>
        </p:txBody>
      </p:sp>
      <p:sp>
        <p:nvSpPr>
          <p:cNvPr id="341" name="Google Shape;341;p40"/>
          <p:cNvSpPr txBox="1"/>
          <p:nvPr/>
        </p:nvSpPr>
        <p:spPr>
          <a:xfrm>
            <a:off x="557225" y="1350175"/>
            <a:ext cx="8036700" cy="27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高齢者に対してのDM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孫に対してのプレゼントとして</a:t>
            </a:r>
            <a:br>
              <a:rPr lang="ja" sz="2400"/>
            </a:br>
            <a:r>
              <a:rPr lang="ja" sz="2400"/>
              <a:t>・小学校入学のタイミングでランドセルの広告</a:t>
            </a:r>
            <a:br>
              <a:rPr lang="ja" sz="2400"/>
            </a:br>
            <a:r>
              <a:rPr lang="ja" sz="2400"/>
              <a:t>・中学校入学でスマホの契約</a:t>
            </a:r>
            <a:br>
              <a:rPr lang="ja" sz="2400"/>
            </a:br>
            <a:r>
              <a:rPr lang="ja" sz="2400"/>
              <a:t>・成人式でスーツ・振袖の広告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自分へのねぎらい</a:t>
            </a:r>
            <a:br>
              <a:rPr lang="ja" sz="2400"/>
            </a:br>
            <a:r>
              <a:rPr lang="ja" sz="2400"/>
              <a:t>・旅行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C599F69-08DE-4648-81C2-6CA9020C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24</a:t>
            </a:fld>
            <a:endParaRPr lang="ja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41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1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41"/>
          <p:cNvSpPr txBox="1"/>
          <p:nvPr/>
        </p:nvSpPr>
        <p:spPr>
          <a:xfrm>
            <a:off x="-74550" y="537600"/>
            <a:ext cx="3220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広告内容例　孫</a:t>
            </a:r>
            <a:endParaRPr sz="2400" b="1"/>
          </a:p>
        </p:txBody>
      </p:sp>
      <p:sp>
        <p:nvSpPr>
          <p:cNvPr id="349" name="Google Shape;349;p41"/>
          <p:cNvSpPr txBox="1"/>
          <p:nvPr/>
        </p:nvSpPr>
        <p:spPr>
          <a:xfrm>
            <a:off x="557225" y="1350175"/>
            <a:ext cx="8036700" cy="1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バナーでの広告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ja" sz="2400"/>
              <a:t>おばあちゃんへのプレゼントとして</a:t>
            </a:r>
            <a:br>
              <a:rPr lang="ja" sz="2400"/>
            </a:br>
            <a:r>
              <a:rPr lang="ja" sz="2400"/>
              <a:t>・長寿祝い</a:t>
            </a:r>
            <a:br>
              <a:rPr lang="ja" sz="2400"/>
            </a:br>
            <a:r>
              <a:rPr lang="ja" sz="2400"/>
              <a:t>・日頃の感謝を伝える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88C479-27F2-4EFE-8D57-D65CB27D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25</a:t>
            </a:fld>
            <a:endParaRPr lang="ja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4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4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p42"/>
          <p:cNvSpPr txBox="1"/>
          <p:nvPr/>
        </p:nvSpPr>
        <p:spPr>
          <a:xfrm>
            <a:off x="-74550" y="537600"/>
            <a:ext cx="4371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ビジネスモデルは広告モデル</a:t>
            </a:r>
            <a:endParaRPr sz="2400" b="1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25" y="1186025"/>
            <a:ext cx="672250" cy="6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575" y="1186025"/>
            <a:ext cx="672250" cy="6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7693800" y="1873675"/>
            <a:ext cx="717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利用者</a:t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35375" y="1270700"/>
            <a:ext cx="672250" cy="6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1012550" y="2038100"/>
            <a:ext cx="717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会社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550" y="3494425"/>
            <a:ext cx="717900" cy="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/>
        </p:nvSpPr>
        <p:spPr>
          <a:xfrm>
            <a:off x="3960150" y="4235550"/>
            <a:ext cx="1223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広告主</a:t>
            </a:r>
            <a:endParaRPr/>
          </a:p>
        </p:txBody>
      </p:sp>
      <p:cxnSp>
        <p:nvCxnSpPr>
          <p:cNvPr id="364" name="Google Shape;364;p42"/>
          <p:cNvCxnSpPr/>
          <p:nvPr/>
        </p:nvCxnSpPr>
        <p:spPr>
          <a:xfrm>
            <a:off x="1730450" y="2477613"/>
            <a:ext cx="2136900" cy="160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2"/>
          <p:cNvCxnSpPr/>
          <p:nvPr/>
        </p:nvCxnSpPr>
        <p:spPr>
          <a:xfrm rot="10800000">
            <a:off x="1597550" y="2572450"/>
            <a:ext cx="2163600" cy="1602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6" name="Google Shape;36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250" y="3218100"/>
            <a:ext cx="4392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/>
          <p:nvPr/>
        </p:nvSpPr>
        <p:spPr>
          <a:xfrm>
            <a:off x="1730450" y="3660625"/>
            <a:ext cx="9528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広告費</a:t>
            </a:r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8125" y="2736600"/>
            <a:ext cx="4392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2778125" y="3060288"/>
            <a:ext cx="174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広告場所の提供</a:t>
            </a:r>
            <a:endParaRPr/>
          </a:p>
        </p:txBody>
      </p:sp>
      <p:cxnSp>
        <p:nvCxnSpPr>
          <p:cNvPr id="370" name="Google Shape;370;p42"/>
          <p:cNvCxnSpPr/>
          <p:nvPr/>
        </p:nvCxnSpPr>
        <p:spPr>
          <a:xfrm rot="10800000">
            <a:off x="2007175" y="1716675"/>
            <a:ext cx="5100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2"/>
          <p:cNvCxnSpPr/>
          <p:nvPr/>
        </p:nvCxnSpPr>
        <p:spPr>
          <a:xfrm>
            <a:off x="2044688" y="1594000"/>
            <a:ext cx="5070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2" name="Google Shape;37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1150" y="1864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551" y="1864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1149" y="987528"/>
            <a:ext cx="886350" cy="551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2"/>
          <p:cNvCxnSpPr/>
          <p:nvPr/>
        </p:nvCxnSpPr>
        <p:spPr>
          <a:xfrm rot="10800000" flipH="1">
            <a:off x="5373850" y="2245050"/>
            <a:ext cx="2207400" cy="173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42"/>
          <p:cNvCxnSpPr/>
          <p:nvPr/>
        </p:nvCxnSpPr>
        <p:spPr>
          <a:xfrm flipH="1">
            <a:off x="5373850" y="2441388"/>
            <a:ext cx="2153700" cy="172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42"/>
          <p:cNvSpPr txBox="1"/>
          <p:nvPr/>
        </p:nvSpPr>
        <p:spPr>
          <a:xfrm>
            <a:off x="3334175" y="2351475"/>
            <a:ext cx="2388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個人情報の提供・機械代</a:t>
            </a: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2175" y="2736600"/>
            <a:ext cx="4392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4773700" y="3084613"/>
            <a:ext cx="1457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DMの送付</a:t>
            </a: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075" y="3218100"/>
            <a:ext cx="4392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 txBox="1"/>
          <p:nvPr/>
        </p:nvSpPr>
        <p:spPr>
          <a:xfrm>
            <a:off x="6093825" y="3595350"/>
            <a:ext cx="122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商品の購入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B447816-CF3B-4988-B4DB-3D07D37900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26</a:t>
            </a:fld>
            <a:endParaRPr lang="ja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4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43"/>
          <p:cNvSpPr txBox="1"/>
          <p:nvPr/>
        </p:nvSpPr>
        <p:spPr>
          <a:xfrm>
            <a:off x="-74550" y="537600"/>
            <a:ext cx="21213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マネタイズ</a:t>
            </a:r>
            <a:endParaRPr sz="2400" b="1"/>
          </a:p>
        </p:txBody>
      </p:sp>
      <p:sp>
        <p:nvSpPr>
          <p:cNvPr id="389" name="Google Shape;389;p43"/>
          <p:cNvSpPr txBox="1"/>
          <p:nvPr/>
        </p:nvSpPr>
        <p:spPr>
          <a:xfrm>
            <a:off x="553650" y="1334375"/>
            <a:ext cx="8036700" cy="27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宣伝・広告　→　形式にもよるが1回で数百万円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孫がいる老人・年齢や住所なども分かるという</a:t>
            </a:r>
            <a:r>
              <a:rPr lang="ja" sz="2400">
                <a:solidFill>
                  <a:srgbClr val="E06666"/>
                </a:solidFill>
              </a:rPr>
              <a:t>極めて純度の高い情報</a:t>
            </a:r>
            <a:r>
              <a:rPr lang="ja" sz="2400"/>
              <a:t>を使い、確実性の高い広告場所であることをアピールする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DMの相場は1枚100~150円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CC33B8-7711-49DE-8AA7-EA5B5489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27</a:t>
            </a:fld>
            <a:endParaRPr lang="ja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4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44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このサービスの背景</a:t>
            </a:r>
            <a:endParaRPr sz="2400"/>
          </a:p>
        </p:txBody>
      </p:sp>
      <p:sp>
        <p:nvSpPr>
          <p:cNvPr id="397" name="Google Shape;397;p44"/>
          <p:cNvSpPr txBox="1"/>
          <p:nvPr/>
        </p:nvSpPr>
        <p:spPr>
          <a:xfrm>
            <a:off x="232200" y="1089600"/>
            <a:ext cx="2963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日本の社会問題</a:t>
            </a:r>
            <a:endParaRPr sz="2400" b="1"/>
          </a:p>
        </p:txBody>
      </p:sp>
      <p:sp>
        <p:nvSpPr>
          <p:cNvPr id="398" name="Google Shape;398;p44"/>
          <p:cNvSpPr txBox="1"/>
          <p:nvPr/>
        </p:nvSpPr>
        <p:spPr>
          <a:xfrm>
            <a:off x="614250" y="1928550"/>
            <a:ext cx="1185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 u="sng"/>
              <a:t>高齢化</a:t>
            </a:r>
            <a:endParaRPr sz="2400" b="1" u="sng"/>
          </a:p>
        </p:txBody>
      </p:sp>
      <p:sp>
        <p:nvSpPr>
          <p:cNvPr id="399" name="Google Shape;399;p44"/>
          <p:cNvSpPr txBox="1"/>
          <p:nvPr/>
        </p:nvSpPr>
        <p:spPr>
          <a:xfrm>
            <a:off x="2627750" y="1928550"/>
            <a:ext cx="6307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28%が65歳以上の日本 3600万人ほどいる </a:t>
            </a:r>
            <a:endParaRPr sz="2400"/>
          </a:p>
        </p:txBody>
      </p:sp>
      <p:sp>
        <p:nvSpPr>
          <p:cNvPr id="400" name="Google Shape;400;p44"/>
          <p:cNvSpPr txBox="1"/>
          <p:nvPr/>
        </p:nvSpPr>
        <p:spPr>
          <a:xfrm>
            <a:off x="11550" y="3241150"/>
            <a:ext cx="2391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 u="sng"/>
              <a:t>高齢者の</a:t>
            </a:r>
            <a:br>
              <a:rPr lang="ja" sz="2400" b="1" u="sng"/>
            </a:br>
            <a:r>
              <a:rPr lang="ja" sz="2400" b="1" u="sng"/>
              <a:t>タンス預金</a:t>
            </a:r>
            <a:endParaRPr sz="24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/>
          </a:p>
        </p:txBody>
      </p:sp>
      <p:sp>
        <p:nvSpPr>
          <p:cNvPr id="401" name="Google Shape;401;p44"/>
          <p:cNvSpPr txBox="1"/>
          <p:nvPr/>
        </p:nvSpPr>
        <p:spPr>
          <a:xfrm>
            <a:off x="2627750" y="3241150"/>
            <a:ext cx="69405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規模でいうと50兆円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高齢者はお金を使いあぐねている</a:t>
            </a:r>
            <a:endParaRPr sz="2400"/>
          </a:p>
        </p:txBody>
      </p:sp>
      <p:cxnSp>
        <p:nvCxnSpPr>
          <p:cNvPr id="402" name="Google Shape;402;p4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11F1710-FB38-4CFA-B8C2-835FDBFB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28</a:t>
            </a:fld>
            <a:endParaRPr lang="ja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4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5"/>
          <p:cNvSpPr txBox="1"/>
          <p:nvPr/>
        </p:nvSpPr>
        <p:spPr>
          <a:xfrm>
            <a:off x="371400" y="1850250"/>
            <a:ext cx="8392200" cy="1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/>
              <a:t>34人にインタビューを行い</a:t>
            </a: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/>
              <a:t>高齢者の困りごとを発見</a:t>
            </a:r>
            <a:endParaRPr sz="3000" b="1"/>
          </a:p>
        </p:txBody>
      </p:sp>
      <p:sp>
        <p:nvSpPr>
          <p:cNvPr id="411" name="Google Shape;411;p45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45"/>
          <p:cNvSpPr txBox="1"/>
          <p:nvPr/>
        </p:nvSpPr>
        <p:spPr>
          <a:xfrm>
            <a:off x="738450" y="3501175"/>
            <a:ext cx="7658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cxnSp>
        <p:nvCxnSpPr>
          <p:cNvPr id="413" name="Google Shape;413;p4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5"/>
          <p:cNvSpPr txBox="1"/>
          <p:nvPr/>
        </p:nvSpPr>
        <p:spPr>
          <a:xfrm>
            <a:off x="0" y="537588"/>
            <a:ext cx="7658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インタビュー</a:t>
            </a:r>
            <a:endParaRPr sz="2400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CEABDC7-3B30-4AC7-BD6F-DF15922AC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29</a:t>
            </a:fld>
            <a:endParaRPr lang="ja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3050375" y="976100"/>
            <a:ext cx="5929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はそれらの悩みをすべて解決する</a:t>
            </a:r>
            <a:endParaRPr sz="3000"/>
          </a:p>
        </p:txBody>
      </p:sp>
      <p:sp>
        <p:nvSpPr>
          <p:cNvPr id="77" name="Google Shape;77;p15"/>
          <p:cNvSpPr txBox="1"/>
          <p:nvPr/>
        </p:nvSpPr>
        <p:spPr>
          <a:xfrm>
            <a:off x="124275" y="2235875"/>
            <a:ext cx="8811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>
                <a:solidFill>
                  <a:srgbClr val="E06666"/>
                </a:solidFill>
              </a:rPr>
              <a:t>お孫さん</a:t>
            </a:r>
            <a:r>
              <a:rPr lang="ja" sz="4800"/>
              <a:t>といつでも</a:t>
            </a:r>
            <a:r>
              <a:rPr lang="ja" sz="4800">
                <a:solidFill>
                  <a:srgbClr val="E06666"/>
                </a:solidFill>
              </a:rPr>
              <a:t>会話</a:t>
            </a:r>
            <a:r>
              <a:rPr lang="ja" sz="4800"/>
              <a:t>出来る</a:t>
            </a:r>
            <a:endParaRPr sz="4800"/>
          </a:p>
        </p:txBody>
      </p:sp>
      <p:sp>
        <p:nvSpPr>
          <p:cNvPr id="78" name="Google Shape;78;p15"/>
          <p:cNvSpPr txBox="1"/>
          <p:nvPr/>
        </p:nvSpPr>
        <p:spPr>
          <a:xfrm>
            <a:off x="5877075" y="3864375"/>
            <a:ext cx="3058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サービスです</a:t>
            </a:r>
            <a:endParaRPr sz="30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00" y="369713"/>
            <a:ext cx="2840276" cy="176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D27D02-2593-4944-AA97-D25EFA77B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</a:t>
            </a:fld>
            <a:endParaRPr lang="ja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47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高齢者の困りごととして</a:t>
            </a:r>
            <a:endParaRPr sz="2400"/>
          </a:p>
        </p:txBody>
      </p:sp>
      <p:sp>
        <p:nvSpPr>
          <p:cNvPr id="440" name="Google Shape;440;p47"/>
          <p:cNvSpPr txBox="1"/>
          <p:nvPr/>
        </p:nvSpPr>
        <p:spPr>
          <a:xfrm>
            <a:off x="0" y="-100600"/>
            <a:ext cx="857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仮説</a:t>
            </a:r>
            <a:endParaRPr sz="2400"/>
          </a:p>
        </p:txBody>
      </p:sp>
      <p:cxnSp>
        <p:nvCxnSpPr>
          <p:cNvPr id="441" name="Google Shape;441;p4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7"/>
          <p:cNvSpPr txBox="1"/>
          <p:nvPr/>
        </p:nvSpPr>
        <p:spPr>
          <a:xfrm>
            <a:off x="385750" y="1516200"/>
            <a:ext cx="8497500" cy="21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孫ともっと会いたい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孫ともっと話したい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ITが怖い　機械が怖い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電話をかけるタイミングがわからない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家に電話をかけてもあまりつながらない</a:t>
            </a:r>
            <a:endParaRPr sz="2400"/>
          </a:p>
        </p:txBody>
      </p:sp>
      <p:sp>
        <p:nvSpPr>
          <p:cNvPr id="444" name="Google Shape;444;p47"/>
          <p:cNvSpPr txBox="1"/>
          <p:nvPr/>
        </p:nvSpPr>
        <p:spPr>
          <a:xfrm>
            <a:off x="3975200" y="4108275"/>
            <a:ext cx="5159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というものがあると分かってきた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4A5C1EF-1028-4E70-BE8B-FBE94DC77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30</a:t>
            </a:fld>
            <a:endParaRPr lang="ja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4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48"/>
          <p:cNvSpPr txBox="1"/>
          <p:nvPr/>
        </p:nvSpPr>
        <p:spPr>
          <a:xfrm>
            <a:off x="0" y="537600"/>
            <a:ext cx="67305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高齢者の困りごとを解決するアプローチとして</a:t>
            </a:r>
            <a:endParaRPr sz="2400"/>
          </a:p>
        </p:txBody>
      </p:sp>
      <p:sp>
        <p:nvSpPr>
          <p:cNvPr id="452" name="Google Shape;452;p48"/>
          <p:cNvSpPr txBox="1"/>
          <p:nvPr/>
        </p:nvSpPr>
        <p:spPr>
          <a:xfrm>
            <a:off x="0" y="-100600"/>
            <a:ext cx="857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仮説</a:t>
            </a:r>
            <a:endParaRPr sz="2400"/>
          </a:p>
        </p:txBody>
      </p:sp>
      <p:cxnSp>
        <p:nvCxnSpPr>
          <p:cNvPr id="453" name="Google Shape;453;p4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48"/>
          <p:cNvSpPr txBox="1"/>
          <p:nvPr/>
        </p:nvSpPr>
        <p:spPr>
          <a:xfrm>
            <a:off x="396450" y="1620750"/>
            <a:ext cx="8497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孫に代わるような存在のお手伝いサービス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高齢者同士のマッチング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家族旅行などの提案サービス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電話をもっと気軽なものにする</a:t>
            </a:r>
            <a:endParaRPr sz="2400"/>
          </a:p>
        </p:txBody>
      </p:sp>
      <p:sp>
        <p:nvSpPr>
          <p:cNvPr id="456" name="Google Shape;456;p48"/>
          <p:cNvSpPr txBox="1"/>
          <p:nvPr/>
        </p:nvSpPr>
        <p:spPr>
          <a:xfrm>
            <a:off x="3306525" y="4108275"/>
            <a:ext cx="5828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といった方法を考え、それぞれ検証した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EBE8F8-9821-4F3C-996B-10AED5F8B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31</a:t>
            </a:fld>
            <a:endParaRPr lang="ja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Google Shape;461;p49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9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49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最終的に私達は</a:t>
            </a:r>
            <a:endParaRPr sz="2400"/>
          </a:p>
        </p:txBody>
      </p:sp>
      <p:sp>
        <p:nvSpPr>
          <p:cNvPr id="464" name="Google Shape;464;p49"/>
          <p:cNvSpPr txBox="1"/>
          <p:nvPr/>
        </p:nvSpPr>
        <p:spPr>
          <a:xfrm>
            <a:off x="0" y="-100600"/>
            <a:ext cx="857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仮説</a:t>
            </a:r>
            <a:endParaRPr sz="2400"/>
          </a:p>
        </p:txBody>
      </p:sp>
      <p:cxnSp>
        <p:nvCxnSpPr>
          <p:cNvPr id="465" name="Google Shape;465;p49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49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9"/>
          <p:cNvSpPr txBox="1"/>
          <p:nvPr/>
        </p:nvSpPr>
        <p:spPr>
          <a:xfrm>
            <a:off x="407175" y="2026638"/>
            <a:ext cx="84975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E06666"/>
                </a:solidFill>
              </a:rPr>
              <a:t>簡単</a:t>
            </a:r>
            <a:r>
              <a:rPr lang="ja" sz="3000"/>
              <a:t>にいつでも孫と</a:t>
            </a:r>
            <a:r>
              <a:rPr lang="ja" sz="3000">
                <a:solidFill>
                  <a:srgbClr val="E06666"/>
                </a:solidFill>
              </a:rPr>
              <a:t>会話</a:t>
            </a:r>
            <a:r>
              <a:rPr lang="ja" sz="3000"/>
              <a:t>できるようにすれば、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高齢者の困りごとは解決できるのではないか</a:t>
            </a:r>
            <a:endParaRPr sz="3000"/>
          </a:p>
        </p:txBody>
      </p:sp>
      <p:sp>
        <p:nvSpPr>
          <p:cNvPr id="468" name="Google Shape;468;p49"/>
          <p:cNvSpPr txBox="1"/>
          <p:nvPr/>
        </p:nvSpPr>
        <p:spPr>
          <a:xfrm>
            <a:off x="6179550" y="4108275"/>
            <a:ext cx="2955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という仮説に至った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8013BE8-0C08-499A-9CED-B100E6D3A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32</a:t>
            </a:fld>
            <a:endParaRPr lang="ja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Google Shape;473;p5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50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検証</a:t>
            </a:r>
            <a:endParaRPr sz="2400"/>
          </a:p>
        </p:txBody>
      </p:sp>
      <p:sp>
        <p:nvSpPr>
          <p:cNvPr id="476" name="Google Shape;476;p50"/>
          <p:cNvSpPr txBox="1"/>
          <p:nvPr/>
        </p:nvSpPr>
        <p:spPr>
          <a:xfrm>
            <a:off x="742950" y="1128675"/>
            <a:ext cx="7658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7人にインタビュー</a:t>
            </a:r>
            <a:endParaRPr sz="2400" b="1"/>
          </a:p>
        </p:txBody>
      </p:sp>
      <p:sp>
        <p:nvSpPr>
          <p:cNvPr id="477" name="Google Shape;477;p50"/>
          <p:cNvSpPr txBox="1"/>
          <p:nvPr/>
        </p:nvSpPr>
        <p:spPr>
          <a:xfrm>
            <a:off x="738450" y="1810950"/>
            <a:ext cx="7658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質問内容</a:t>
            </a:r>
            <a:endParaRPr sz="2400" b="1"/>
          </a:p>
        </p:txBody>
      </p:sp>
      <p:sp>
        <p:nvSpPr>
          <p:cNvPr id="478" name="Google Shape;478;p50"/>
          <p:cNvSpPr txBox="1"/>
          <p:nvPr/>
        </p:nvSpPr>
        <p:spPr>
          <a:xfrm>
            <a:off x="742950" y="2278850"/>
            <a:ext cx="7658100" cy="16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・近くに住んでいるか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・どのくらいの頻度で連絡をするのか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・連絡するのには何を使うか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・孫から連絡が来たらうれしいか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cxnSp>
        <p:nvCxnSpPr>
          <p:cNvPr id="479" name="Google Shape;479;p5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5735A4F-6879-41F8-9BC4-AF2162061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33</a:t>
            </a:fld>
            <a:endParaRPr lang="ja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5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5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52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400" b="1">
                <a:solidFill>
                  <a:schemeClr val="dk1"/>
                </a:solidFill>
              </a:rPr>
              <a:t>近くに住んでいるか</a:t>
            </a:r>
            <a:endParaRPr sz="2400"/>
          </a:p>
        </p:txBody>
      </p:sp>
      <p:pic>
        <p:nvPicPr>
          <p:cNvPr id="499" name="Google Shape;499;p52" title="グラフ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0" y="1089600"/>
            <a:ext cx="5808600" cy="359165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2"/>
          <p:cNvSpPr txBox="1"/>
          <p:nvPr/>
        </p:nvSpPr>
        <p:spPr>
          <a:xfrm>
            <a:off x="5938625" y="1089600"/>
            <a:ext cx="30687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・近く 42.9%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・遠く 28.6%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・どちらでもない 28.6%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cxnSp>
        <p:nvCxnSpPr>
          <p:cNvPr id="501" name="Google Shape;501;p5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5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AECE7A0-EA69-44A5-B23E-CA5688CDC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34</a:t>
            </a:fld>
            <a:endParaRPr lang="ja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5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5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9" name="Google Shape;509;p53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106350"/>
            <a:ext cx="5771676" cy="3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3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連絡頻度</a:t>
            </a:r>
            <a:endParaRPr sz="2400" b="1"/>
          </a:p>
        </p:txBody>
      </p:sp>
      <p:sp>
        <p:nvSpPr>
          <p:cNvPr id="511" name="Google Shape;511;p53"/>
          <p:cNvSpPr txBox="1"/>
          <p:nvPr/>
        </p:nvSpPr>
        <p:spPr>
          <a:xfrm>
            <a:off x="5808600" y="1094975"/>
            <a:ext cx="33264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・週１ 14.3%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</a:t>
            </a:r>
            <a:r>
              <a:rPr lang="ja" sz="2400" b="1">
                <a:solidFill>
                  <a:srgbClr val="FF0000"/>
                </a:solidFill>
              </a:rPr>
              <a:t>月１ 42.9%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</a:t>
            </a:r>
            <a:r>
              <a:rPr lang="ja" sz="2400" b="1">
                <a:solidFill>
                  <a:srgbClr val="FF0000"/>
                </a:solidFill>
              </a:rPr>
              <a:t>年１ 42.9%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週1での連絡が1番少なく、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中央値としては1~2か月に1回の連絡</a:t>
            </a:r>
            <a:endParaRPr sz="1800" b="1"/>
          </a:p>
        </p:txBody>
      </p:sp>
      <p:cxnSp>
        <p:nvCxnSpPr>
          <p:cNvPr id="512" name="Google Shape;512;p5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5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4709EC6-01EB-4DFD-B503-2A679EB52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35</a:t>
            </a:fld>
            <a:endParaRPr lang="ja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5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5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54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連絡には何を使うか</a:t>
            </a:r>
            <a:endParaRPr sz="2400" b="1"/>
          </a:p>
        </p:txBody>
      </p:sp>
      <p:pic>
        <p:nvPicPr>
          <p:cNvPr id="521" name="Google Shape;521;p54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" y="1000400"/>
            <a:ext cx="5919825" cy="36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4"/>
          <p:cNvSpPr txBox="1"/>
          <p:nvPr/>
        </p:nvSpPr>
        <p:spPr>
          <a:xfrm>
            <a:off x="5924325" y="1094975"/>
            <a:ext cx="32106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</a:t>
            </a:r>
            <a:r>
              <a:rPr lang="ja" sz="2400" b="1">
                <a:solidFill>
                  <a:srgbClr val="FF0000"/>
                </a:solidFill>
              </a:rPr>
              <a:t>電話 71.4%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・メール 14.3%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・直接会う 14.3%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電話が圧倒的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cxnSp>
        <p:nvCxnSpPr>
          <p:cNvPr id="523" name="Google Shape;523;p5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5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AC5BF8A-F992-4DEE-A4AE-C75B23FCE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36</a:t>
            </a:fld>
            <a:endParaRPr lang="ja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5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5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55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孫から連絡が来たらうれしいか</a:t>
            </a:r>
            <a:endParaRPr sz="2400" b="1"/>
          </a:p>
        </p:txBody>
      </p:sp>
      <p:pic>
        <p:nvPicPr>
          <p:cNvPr id="532" name="Google Shape;532;p55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050"/>
            <a:ext cx="5924325" cy="3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5924325" y="1094975"/>
            <a:ext cx="32106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</a:t>
            </a:r>
            <a:r>
              <a:rPr lang="ja" sz="1800" b="1">
                <a:solidFill>
                  <a:srgbClr val="FF0000"/>
                </a:solidFill>
              </a:rPr>
              <a:t>うれしい 71.4%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・うれしくない 14.3%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・どちらでもない 14.3%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圧倒的うれしい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cxnSp>
        <p:nvCxnSpPr>
          <p:cNvPr id="534" name="Google Shape;534;p5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5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5B6270B-25BA-465E-957B-F70A86D3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37</a:t>
            </a:fld>
            <a:endParaRPr lang="ja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56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56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56"/>
          <p:cNvSpPr txBox="1"/>
          <p:nvPr/>
        </p:nvSpPr>
        <p:spPr>
          <a:xfrm>
            <a:off x="0" y="534950"/>
            <a:ext cx="58086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わかったこと</a:t>
            </a:r>
            <a:endParaRPr sz="3000"/>
          </a:p>
        </p:txBody>
      </p:sp>
      <p:cxnSp>
        <p:nvCxnSpPr>
          <p:cNvPr id="543" name="Google Shape;543;p56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6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6"/>
          <p:cNvSpPr txBox="1"/>
          <p:nvPr/>
        </p:nvSpPr>
        <p:spPr>
          <a:xfrm>
            <a:off x="0" y="1669075"/>
            <a:ext cx="9135000" cy="2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高齢者は住んでいる距離に関係なく定期的に連絡を取り合い、連絡が来た際の喜びは大きい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D7595A-F5D9-4C50-B5DD-C10908EF4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38</a:t>
            </a:fld>
            <a:endParaRPr lang="ja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57"/>
          <p:cNvSpPr txBox="1"/>
          <p:nvPr/>
        </p:nvSpPr>
        <p:spPr>
          <a:xfrm>
            <a:off x="1667700" y="2324450"/>
            <a:ext cx="58086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実装</a:t>
            </a:r>
            <a:endParaRPr sz="3600"/>
          </a:p>
        </p:txBody>
      </p:sp>
      <p:cxnSp>
        <p:nvCxnSpPr>
          <p:cNvPr id="553" name="Google Shape;553;p5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5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F46F9FD-8F3D-4177-9EFA-6C3A953BF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39</a:t>
            </a:fld>
            <a:endParaRPr lang="ja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7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7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/>
          <p:nvPr/>
        </p:nvSpPr>
        <p:spPr>
          <a:xfrm>
            <a:off x="4500" y="1927500"/>
            <a:ext cx="91350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孫に</a:t>
            </a:r>
            <a:r>
              <a:rPr lang="ja" sz="3600">
                <a:solidFill>
                  <a:srgbClr val="E06666"/>
                </a:solidFill>
              </a:rPr>
              <a:t>迷惑</a:t>
            </a:r>
            <a:r>
              <a:rPr lang="ja" sz="3600"/>
              <a:t>かと思って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電話を</a:t>
            </a:r>
            <a:r>
              <a:rPr lang="ja" sz="3600">
                <a:solidFill>
                  <a:srgbClr val="E06666"/>
                </a:solidFill>
              </a:rPr>
              <a:t>躊躇</a:t>
            </a:r>
            <a:r>
              <a:rPr lang="ja" sz="3600"/>
              <a:t>した経験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ありますよね？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6FA98E5-7CE9-4E3C-90A2-C8BBB84B7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</a:t>
            </a:fld>
            <a:endParaRPr lang="ja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58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562" name="Google Shape;562;p58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実装：使用技術</a:t>
            </a:r>
            <a:endParaRPr sz="2400" b="1"/>
          </a:p>
        </p:txBody>
      </p:sp>
      <p:sp>
        <p:nvSpPr>
          <p:cNvPr id="563" name="Google Shape;563;p58"/>
          <p:cNvSpPr txBox="1"/>
          <p:nvPr/>
        </p:nvSpPr>
        <p:spPr>
          <a:xfrm>
            <a:off x="557225" y="1350175"/>
            <a:ext cx="8036700" cy="3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WebRTC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PHP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JavaScript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Google Cloud Speech API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E8C972-DAB0-431C-9079-A2AB61B30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40</a:t>
            </a:fld>
            <a:endParaRPr lang="ja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9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59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59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571" name="Google Shape;571;p59"/>
          <p:cNvSpPr txBox="1"/>
          <p:nvPr/>
        </p:nvSpPr>
        <p:spPr>
          <a:xfrm>
            <a:off x="0" y="537600"/>
            <a:ext cx="5701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実装：録画部分</a:t>
            </a:r>
            <a:endParaRPr sz="2400" b="1"/>
          </a:p>
        </p:txBody>
      </p:sp>
      <p:sp>
        <p:nvSpPr>
          <p:cNvPr id="572" name="Google Shape;572;p59"/>
          <p:cNvSpPr/>
          <p:nvPr/>
        </p:nvSpPr>
        <p:spPr>
          <a:xfrm>
            <a:off x="577925" y="2919618"/>
            <a:ext cx="1966200" cy="45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クライアントA</a:t>
            </a:r>
            <a:endParaRPr sz="1800"/>
          </a:p>
        </p:txBody>
      </p:sp>
      <p:sp>
        <p:nvSpPr>
          <p:cNvPr id="573" name="Google Shape;573;p59"/>
          <p:cNvSpPr/>
          <p:nvPr/>
        </p:nvSpPr>
        <p:spPr>
          <a:xfrm>
            <a:off x="5237481" y="2919618"/>
            <a:ext cx="1966200" cy="45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録画用ダミー</a:t>
            </a:r>
            <a:endParaRPr sz="1800"/>
          </a:p>
        </p:txBody>
      </p:sp>
      <p:sp>
        <p:nvSpPr>
          <p:cNvPr id="574" name="Google Shape;574;p59"/>
          <p:cNvSpPr/>
          <p:nvPr/>
        </p:nvSpPr>
        <p:spPr>
          <a:xfrm>
            <a:off x="3141164" y="1460700"/>
            <a:ext cx="1667700" cy="45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Server</a:t>
            </a:r>
            <a:endParaRPr sz="2400"/>
          </a:p>
        </p:txBody>
      </p:sp>
      <p:cxnSp>
        <p:nvCxnSpPr>
          <p:cNvPr id="575" name="Google Shape;575;p59"/>
          <p:cNvCxnSpPr>
            <a:stCxn id="572" idx="0"/>
            <a:endCxn id="574" idx="1"/>
          </p:cNvCxnSpPr>
          <p:nvPr/>
        </p:nvCxnSpPr>
        <p:spPr>
          <a:xfrm rot="10800000" flipH="1">
            <a:off x="1561025" y="1687518"/>
            <a:ext cx="1580100" cy="1232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76" name="Google Shape;576;p59"/>
          <p:cNvCxnSpPr>
            <a:stCxn id="574" idx="3"/>
            <a:endCxn id="573" idx="0"/>
          </p:cNvCxnSpPr>
          <p:nvPr/>
        </p:nvCxnSpPr>
        <p:spPr>
          <a:xfrm>
            <a:off x="4808864" y="1687650"/>
            <a:ext cx="1411800" cy="1232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77" name="Google Shape;577;p59"/>
          <p:cNvCxnSpPr>
            <a:stCxn id="572" idx="3"/>
            <a:endCxn id="573" idx="1"/>
          </p:cNvCxnSpPr>
          <p:nvPr/>
        </p:nvCxnSpPr>
        <p:spPr>
          <a:xfrm>
            <a:off x="2544125" y="3146568"/>
            <a:ext cx="2693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8" name="Google Shape;578;p59"/>
          <p:cNvSpPr/>
          <p:nvPr/>
        </p:nvSpPr>
        <p:spPr>
          <a:xfrm>
            <a:off x="5237481" y="4062793"/>
            <a:ext cx="1966200" cy="45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DB</a:t>
            </a:r>
            <a:endParaRPr sz="1800"/>
          </a:p>
        </p:txBody>
      </p:sp>
      <p:cxnSp>
        <p:nvCxnSpPr>
          <p:cNvPr id="579" name="Google Shape;579;p59"/>
          <p:cNvCxnSpPr>
            <a:stCxn id="573" idx="2"/>
            <a:endCxn id="578" idx="0"/>
          </p:cNvCxnSpPr>
          <p:nvPr/>
        </p:nvCxnSpPr>
        <p:spPr>
          <a:xfrm>
            <a:off x="6220581" y="3373518"/>
            <a:ext cx="0" cy="689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80" name="Google Shape;580;p59"/>
          <p:cNvSpPr txBox="1"/>
          <p:nvPr/>
        </p:nvSpPr>
        <p:spPr>
          <a:xfrm>
            <a:off x="1861900" y="1958675"/>
            <a:ext cx="59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SDP</a:t>
            </a:r>
            <a:endParaRPr/>
          </a:p>
        </p:txBody>
      </p:sp>
      <p:sp>
        <p:nvSpPr>
          <p:cNvPr id="581" name="Google Shape;581;p59"/>
          <p:cNvSpPr txBox="1"/>
          <p:nvPr/>
        </p:nvSpPr>
        <p:spPr>
          <a:xfrm>
            <a:off x="5431050" y="1958675"/>
            <a:ext cx="59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SDP</a:t>
            </a:r>
            <a:endParaRPr/>
          </a:p>
        </p:txBody>
      </p:sp>
      <p:sp>
        <p:nvSpPr>
          <p:cNvPr id="582" name="Google Shape;582;p59"/>
          <p:cNvSpPr txBox="1"/>
          <p:nvPr/>
        </p:nvSpPr>
        <p:spPr>
          <a:xfrm>
            <a:off x="2998475" y="272680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ビデオデータ</a:t>
            </a:r>
            <a:endParaRPr/>
          </a:p>
        </p:txBody>
      </p:sp>
      <p:sp>
        <p:nvSpPr>
          <p:cNvPr id="583" name="Google Shape;583;p59"/>
          <p:cNvSpPr txBox="1"/>
          <p:nvPr/>
        </p:nvSpPr>
        <p:spPr>
          <a:xfrm>
            <a:off x="6220575" y="3525413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ビデオデータ</a:t>
            </a:r>
            <a:endParaRPr/>
          </a:p>
        </p:txBody>
      </p:sp>
      <p:sp>
        <p:nvSpPr>
          <p:cNvPr id="584" name="Google Shape;584;p59"/>
          <p:cNvSpPr/>
          <p:nvPr/>
        </p:nvSpPr>
        <p:spPr>
          <a:xfrm>
            <a:off x="2557050" y="3210525"/>
            <a:ext cx="2623200" cy="239625"/>
          </a:xfrm>
          <a:custGeom>
            <a:avLst/>
            <a:gdLst/>
            <a:ahLst/>
            <a:cxnLst/>
            <a:rect l="l" t="t" r="r" b="b"/>
            <a:pathLst>
              <a:path w="104928" h="9585" extrusionOk="0">
                <a:moveTo>
                  <a:pt x="0" y="0"/>
                </a:moveTo>
                <a:cubicBezTo>
                  <a:pt x="799" y="3195"/>
                  <a:pt x="5275" y="4454"/>
                  <a:pt x="8524" y="4996"/>
                </a:cubicBezTo>
                <a:cubicBezTo>
                  <a:pt x="19451" y="6818"/>
                  <a:pt x="30770" y="4605"/>
                  <a:pt x="41736" y="6172"/>
                </a:cubicBezTo>
                <a:cubicBezTo>
                  <a:pt x="44035" y="6500"/>
                  <a:pt x="45655" y="8842"/>
                  <a:pt x="47908" y="9405"/>
                </a:cubicBezTo>
                <a:cubicBezTo>
                  <a:pt x="50794" y="10127"/>
                  <a:pt x="53487" y="7181"/>
                  <a:pt x="56432" y="6760"/>
                </a:cubicBezTo>
                <a:cubicBezTo>
                  <a:pt x="62931" y="5831"/>
                  <a:pt x="69559" y="6466"/>
                  <a:pt x="76124" y="6466"/>
                </a:cubicBezTo>
                <a:cubicBezTo>
                  <a:pt x="85923" y="6466"/>
                  <a:pt x="97999" y="7517"/>
                  <a:pt x="104928" y="58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5" name="Google Shape;585;p59"/>
          <p:cNvSpPr txBox="1"/>
          <p:nvPr/>
        </p:nvSpPr>
        <p:spPr>
          <a:xfrm>
            <a:off x="2854950" y="3450150"/>
            <a:ext cx="2027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WebRTCコネクション</a:t>
            </a:r>
            <a:endParaRPr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1F16003-E280-45A0-8545-59D956CFE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41</a:t>
            </a:fld>
            <a:endParaRPr lang="ja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6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60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593" name="Google Shape;593;p60"/>
          <p:cNvSpPr txBox="1"/>
          <p:nvPr/>
        </p:nvSpPr>
        <p:spPr>
          <a:xfrm>
            <a:off x="0" y="537600"/>
            <a:ext cx="5701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実装：通話部分</a:t>
            </a:r>
            <a:endParaRPr sz="2400" b="1"/>
          </a:p>
        </p:txBody>
      </p:sp>
      <p:sp>
        <p:nvSpPr>
          <p:cNvPr id="594" name="Google Shape;594;p60"/>
          <p:cNvSpPr/>
          <p:nvPr/>
        </p:nvSpPr>
        <p:spPr>
          <a:xfrm>
            <a:off x="577925" y="3234900"/>
            <a:ext cx="2311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クライアントA</a:t>
            </a:r>
            <a:endParaRPr sz="2400"/>
          </a:p>
        </p:txBody>
      </p:sp>
      <p:sp>
        <p:nvSpPr>
          <p:cNvPr id="595" name="Google Shape;595;p60"/>
          <p:cNvSpPr/>
          <p:nvPr/>
        </p:nvSpPr>
        <p:spPr>
          <a:xfrm>
            <a:off x="6056300" y="3234900"/>
            <a:ext cx="2311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クライアントB</a:t>
            </a:r>
            <a:endParaRPr sz="2400"/>
          </a:p>
        </p:txBody>
      </p:sp>
      <p:sp>
        <p:nvSpPr>
          <p:cNvPr id="596" name="Google Shape;596;p60"/>
          <p:cNvSpPr/>
          <p:nvPr/>
        </p:nvSpPr>
        <p:spPr>
          <a:xfrm>
            <a:off x="3591600" y="1460700"/>
            <a:ext cx="1960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Server</a:t>
            </a:r>
            <a:endParaRPr sz="2400"/>
          </a:p>
        </p:txBody>
      </p:sp>
      <p:cxnSp>
        <p:nvCxnSpPr>
          <p:cNvPr id="597" name="Google Shape;597;p60"/>
          <p:cNvCxnSpPr>
            <a:stCxn id="594" idx="0"/>
            <a:endCxn id="596" idx="1"/>
          </p:cNvCxnSpPr>
          <p:nvPr/>
        </p:nvCxnSpPr>
        <p:spPr>
          <a:xfrm rot="10800000" flipH="1">
            <a:off x="1733825" y="1736700"/>
            <a:ext cx="1857900" cy="1498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98" name="Google Shape;598;p60"/>
          <p:cNvCxnSpPr>
            <a:stCxn id="596" idx="3"/>
            <a:endCxn id="595" idx="0"/>
          </p:cNvCxnSpPr>
          <p:nvPr/>
        </p:nvCxnSpPr>
        <p:spPr>
          <a:xfrm>
            <a:off x="5552400" y="1736700"/>
            <a:ext cx="1659900" cy="1498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599" name="Google Shape;599;p60"/>
          <p:cNvCxnSpPr>
            <a:stCxn id="594" idx="3"/>
            <a:endCxn id="595" idx="1"/>
          </p:cNvCxnSpPr>
          <p:nvPr/>
        </p:nvCxnSpPr>
        <p:spPr>
          <a:xfrm>
            <a:off x="2889725" y="3510900"/>
            <a:ext cx="3166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00" name="Google Shape;600;p60"/>
          <p:cNvSpPr txBox="1"/>
          <p:nvPr/>
        </p:nvSpPr>
        <p:spPr>
          <a:xfrm>
            <a:off x="2126425" y="2186250"/>
            <a:ext cx="59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SDP</a:t>
            </a:r>
            <a:endParaRPr/>
          </a:p>
        </p:txBody>
      </p:sp>
      <p:sp>
        <p:nvSpPr>
          <p:cNvPr id="601" name="Google Shape;601;p60"/>
          <p:cNvSpPr txBox="1"/>
          <p:nvPr/>
        </p:nvSpPr>
        <p:spPr>
          <a:xfrm>
            <a:off x="6342175" y="2186250"/>
            <a:ext cx="59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SDP</a:t>
            </a:r>
            <a:endParaRPr/>
          </a:p>
        </p:txBody>
      </p:sp>
      <p:sp>
        <p:nvSpPr>
          <p:cNvPr id="602" name="Google Shape;602;p60"/>
          <p:cNvSpPr txBox="1"/>
          <p:nvPr/>
        </p:nvSpPr>
        <p:spPr>
          <a:xfrm>
            <a:off x="3654163" y="302200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ビデオデータ</a:t>
            </a:r>
            <a:endParaRPr/>
          </a:p>
        </p:txBody>
      </p:sp>
      <p:sp>
        <p:nvSpPr>
          <p:cNvPr id="603" name="Google Shape;603;p60"/>
          <p:cNvSpPr/>
          <p:nvPr/>
        </p:nvSpPr>
        <p:spPr>
          <a:xfrm>
            <a:off x="2923537" y="3510900"/>
            <a:ext cx="3107180" cy="324740"/>
          </a:xfrm>
          <a:custGeom>
            <a:avLst/>
            <a:gdLst/>
            <a:ahLst/>
            <a:cxnLst/>
            <a:rect l="l" t="t" r="r" b="b"/>
            <a:pathLst>
              <a:path w="104928" h="9585" extrusionOk="0">
                <a:moveTo>
                  <a:pt x="0" y="0"/>
                </a:moveTo>
                <a:cubicBezTo>
                  <a:pt x="799" y="3195"/>
                  <a:pt x="5275" y="4454"/>
                  <a:pt x="8524" y="4996"/>
                </a:cubicBezTo>
                <a:cubicBezTo>
                  <a:pt x="19451" y="6818"/>
                  <a:pt x="30770" y="4605"/>
                  <a:pt x="41736" y="6172"/>
                </a:cubicBezTo>
                <a:cubicBezTo>
                  <a:pt x="44035" y="6500"/>
                  <a:pt x="45655" y="8842"/>
                  <a:pt x="47908" y="9405"/>
                </a:cubicBezTo>
                <a:cubicBezTo>
                  <a:pt x="50794" y="10127"/>
                  <a:pt x="53487" y="7181"/>
                  <a:pt x="56432" y="6760"/>
                </a:cubicBezTo>
                <a:cubicBezTo>
                  <a:pt x="62931" y="5831"/>
                  <a:pt x="69559" y="6466"/>
                  <a:pt x="76124" y="6466"/>
                </a:cubicBezTo>
                <a:cubicBezTo>
                  <a:pt x="85923" y="6466"/>
                  <a:pt x="97999" y="7517"/>
                  <a:pt x="104928" y="58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Google Shape;604;p60"/>
          <p:cNvSpPr txBox="1"/>
          <p:nvPr/>
        </p:nvSpPr>
        <p:spPr>
          <a:xfrm>
            <a:off x="3459313" y="3799450"/>
            <a:ext cx="2027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WebRTCコネクション</a:t>
            </a:r>
            <a:endParaRPr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EFFA548-2E94-4C02-B6B5-04A3447A2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42</a:t>
            </a:fld>
            <a:endParaRPr lang="ja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61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61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61"/>
          <p:cNvSpPr txBox="1"/>
          <p:nvPr/>
        </p:nvSpPr>
        <p:spPr>
          <a:xfrm>
            <a:off x="0" y="537600"/>
            <a:ext cx="58086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612" name="Google Shape;612;p61"/>
          <p:cNvSpPr txBox="1"/>
          <p:nvPr/>
        </p:nvSpPr>
        <p:spPr>
          <a:xfrm>
            <a:off x="0" y="537600"/>
            <a:ext cx="5701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実装：音声認識</a:t>
            </a:r>
            <a:endParaRPr sz="2400" b="1"/>
          </a:p>
        </p:txBody>
      </p:sp>
      <p:sp>
        <p:nvSpPr>
          <p:cNvPr id="613" name="Google Shape;613;p61"/>
          <p:cNvSpPr/>
          <p:nvPr/>
        </p:nvSpPr>
        <p:spPr>
          <a:xfrm>
            <a:off x="577925" y="3234900"/>
            <a:ext cx="2311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クライアントA</a:t>
            </a:r>
            <a:endParaRPr sz="2400"/>
          </a:p>
        </p:txBody>
      </p:sp>
      <p:sp>
        <p:nvSpPr>
          <p:cNvPr id="614" name="Google Shape;614;p61"/>
          <p:cNvSpPr/>
          <p:nvPr/>
        </p:nvSpPr>
        <p:spPr>
          <a:xfrm>
            <a:off x="6056300" y="3234900"/>
            <a:ext cx="2311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GCS API</a:t>
            </a:r>
            <a:endParaRPr sz="2400"/>
          </a:p>
        </p:txBody>
      </p:sp>
      <p:sp>
        <p:nvSpPr>
          <p:cNvPr id="615" name="Google Shape;615;p61"/>
          <p:cNvSpPr/>
          <p:nvPr/>
        </p:nvSpPr>
        <p:spPr>
          <a:xfrm>
            <a:off x="3591600" y="1460700"/>
            <a:ext cx="19608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Server</a:t>
            </a:r>
            <a:endParaRPr sz="2400"/>
          </a:p>
        </p:txBody>
      </p:sp>
      <p:cxnSp>
        <p:nvCxnSpPr>
          <p:cNvPr id="616" name="Google Shape;616;p61"/>
          <p:cNvCxnSpPr/>
          <p:nvPr/>
        </p:nvCxnSpPr>
        <p:spPr>
          <a:xfrm rot="10800000" flipH="1">
            <a:off x="1543050" y="1586775"/>
            <a:ext cx="2050200" cy="1660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61"/>
          <p:cNvCxnSpPr/>
          <p:nvPr/>
        </p:nvCxnSpPr>
        <p:spPr>
          <a:xfrm>
            <a:off x="5562200" y="1587000"/>
            <a:ext cx="1837200" cy="1653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8" name="Google Shape;618;p61"/>
          <p:cNvSpPr txBox="1"/>
          <p:nvPr/>
        </p:nvSpPr>
        <p:spPr>
          <a:xfrm>
            <a:off x="1171163" y="218625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音声データ</a:t>
            </a:r>
            <a:endParaRPr/>
          </a:p>
        </p:txBody>
      </p:sp>
      <p:cxnSp>
        <p:nvCxnSpPr>
          <p:cNvPr id="619" name="Google Shape;619;p61"/>
          <p:cNvCxnSpPr/>
          <p:nvPr/>
        </p:nvCxnSpPr>
        <p:spPr>
          <a:xfrm rot="10800000" flipH="1">
            <a:off x="1917900" y="1887900"/>
            <a:ext cx="1668000" cy="1359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20" name="Google Shape;620;p61"/>
          <p:cNvSpPr txBox="1"/>
          <p:nvPr/>
        </p:nvSpPr>
        <p:spPr>
          <a:xfrm>
            <a:off x="2535938" y="243105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解析結果の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テキスト</a:t>
            </a:r>
            <a:endParaRPr/>
          </a:p>
        </p:txBody>
      </p:sp>
      <p:cxnSp>
        <p:nvCxnSpPr>
          <p:cNvPr id="621" name="Google Shape;621;p61"/>
          <p:cNvCxnSpPr/>
          <p:nvPr/>
        </p:nvCxnSpPr>
        <p:spPr>
          <a:xfrm>
            <a:off x="5569675" y="1895750"/>
            <a:ext cx="1469700" cy="1329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22" name="Google Shape;622;p61"/>
          <p:cNvSpPr txBox="1"/>
          <p:nvPr/>
        </p:nvSpPr>
        <p:spPr>
          <a:xfrm>
            <a:off x="6261288" y="218625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音声データ</a:t>
            </a:r>
            <a:endParaRPr/>
          </a:p>
        </p:txBody>
      </p:sp>
      <p:sp>
        <p:nvSpPr>
          <p:cNvPr id="623" name="Google Shape;623;p61"/>
          <p:cNvSpPr txBox="1"/>
          <p:nvPr/>
        </p:nvSpPr>
        <p:spPr>
          <a:xfrm>
            <a:off x="4922088" y="2431050"/>
            <a:ext cx="163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解析結果の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テキスト</a:t>
            </a:r>
            <a:endParaRPr/>
          </a:p>
        </p:txBody>
      </p:sp>
      <p:sp>
        <p:nvSpPr>
          <p:cNvPr id="624" name="Google Shape;624;p61"/>
          <p:cNvSpPr/>
          <p:nvPr/>
        </p:nvSpPr>
        <p:spPr>
          <a:xfrm rot="10800000" flipH="1">
            <a:off x="1668350" y="3879675"/>
            <a:ext cx="1793400" cy="661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1"/>
          <p:cNvSpPr txBox="1"/>
          <p:nvPr/>
        </p:nvSpPr>
        <p:spPr>
          <a:xfrm>
            <a:off x="1674544" y="4017525"/>
            <a:ext cx="1793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トリガーワードか？</a:t>
            </a:r>
            <a:endParaRPr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1E11A3-D889-4A98-ACC3-886218123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43</a:t>
            </a:fld>
            <a:endParaRPr lang="ja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6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6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62"/>
          <p:cNvSpPr txBox="1"/>
          <p:nvPr/>
        </p:nvSpPr>
        <p:spPr>
          <a:xfrm>
            <a:off x="-74550" y="537600"/>
            <a:ext cx="3317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サービス展開イメージ</a:t>
            </a:r>
            <a:endParaRPr sz="2400" b="1"/>
          </a:p>
        </p:txBody>
      </p:sp>
      <p:sp>
        <p:nvSpPr>
          <p:cNvPr id="633" name="Google Shape;633;p62"/>
          <p:cNvSpPr txBox="1"/>
          <p:nvPr/>
        </p:nvSpPr>
        <p:spPr>
          <a:xfrm>
            <a:off x="553650" y="1468300"/>
            <a:ext cx="8036700" cy="25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ネットでの販売が主　使い始めはお孫さん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ja" sz="2400">
                <a:solidFill>
                  <a:schemeClr val="dk1"/>
                </a:solidFill>
              </a:rPr>
              <a:t>それだけだと弱いので高齢者の方に対しては営業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ja" sz="2400"/>
              <a:t>地元の公民館などにチラシを配置　高齢者からの導入も狙う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3BAE27-89AD-4394-977D-5EA23A977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44</a:t>
            </a:fld>
            <a:endParaRPr lang="ja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p6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6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63"/>
          <p:cNvSpPr txBox="1"/>
          <p:nvPr/>
        </p:nvSpPr>
        <p:spPr>
          <a:xfrm>
            <a:off x="-74550" y="537600"/>
            <a:ext cx="33108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想定されるユーザー数</a:t>
            </a:r>
            <a:endParaRPr sz="2400" b="1"/>
          </a:p>
        </p:txBody>
      </p:sp>
      <p:sp>
        <p:nvSpPr>
          <p:cNvPr id="641" name="Google Shape;641;p63"/>
          <p:cNvSpPr txBox="1"/>
          <p:nvPr/>
        </p:nvSpPr>
        <p:spPr>
          <a:xfrm>
            <a:off x="557225" y="1350175"/>
            <a:ext cx="8036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高齢者は日本人口の</a:t>
            </a:r>
            <a:r>
              <a:rPr lang="ja" sz="2400">
                <a:solidFill>
                  <a:schemeClr val="dk1"/>
                </a:solidFill>
              </a:rPr>
              <a:t>28%</a:t>
            </a:r>
            <a:r>
              <a:rPr lang="ja" sz="2400"/>
              <a:t>で3600万人ほど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お孫さんと使うとすると、ユーザーの数は倍の</a:t>
            </a:r>
            <a:br>
              <a:rPr lang="ja" sz="2400"/>
            </a:br>
            <a:r>
              <a:rPr lang="ja" sz="2400"/>
              <a:t>7200万人</a:t>
            </a:r>
            <a:br>
              <a:rPr lang="ja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高齢者が増える続ける日本、市場規模はとても大きい</a:t>
            </a: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1D5AF6-3B0D-4824-8B17-B44F05B69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45</a:t>
            </a:fld>
            <a:endParaRPr lang="ja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64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4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64"/>
          <p:cNvSpPr txBox="1"/>
          <p:nvPr/>
        </p:nvSpPr>
        <p:spPr>
          <a:xfrm>
            <a:off x="0" y="0"/>
            <a:ext cx="2318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利用者の推移</a:t>
            </a:r>
            <a:endParaRPr sz="2400" b="1"/>
          </a:p>
        </p:txBody>
      </p:sp>
      <p:pic>
        <p:nvPicPr>
          <p:cNvPr id="649" name="Google Shape;649;p64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" y="528863"/>
            <a:ext cx="6700515" cy="41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4"/>
          <p:cNvSpPr txBox="1"/>
          <p:nvPr/>
        </p:nvSpPr>
        <p:spPr>
          <a:xfrm>
            <a:off x="6979500" y="1504000"/>
            <a:ext cx="21645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>
                <a:solidFill>
                  <a:schemeClr val="dk1"/>
                </a:solidFill>
              </a:rPr>
              <a:t>7年で14万人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3ECE42-6343-4862-A401-BD144A8D4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46</a:t>
            </a:fld>
            <a:endParaRPr lang="ja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65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65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65"/>
          <p:cNvSpPr txBox="1"/>
          <p:nvPr/>
        </p:nvSpPr>
        <p:spPr>
          <a:xfrm>
            <a:off x="1103100" y="2154600"/>
            <a:ext cx="693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ご清聴ありがとうございました</a:t>
            </a:r>
            <a:endParaRPr sz="3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>
            <a:spLocks noGrp="1"/>
          </p:cNvSpPr>
          <p:nvPr>
            <p:ph type="ctrTitle"/>
          </p:nvPr>
        </p:nvSpPr>
        <p:spPr>
          <a:xfrm>
            <a:off x="-32200" y="781525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ただいまおかえりスピーカー</a:t>
            </a:r>
            <a:endParaRPr b="1"/>
          </a:p>
        </p:txBody>
      </p:sp>
      <p:cxnSp>
        <p:nvCxnSpPr>
          <p:cNvPr id="663" name="Google Shape;663;p66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66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5" name="Google Shape;6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663" y="2907325"/>
            <a:ext cx="2840276" cy="17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8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8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8"/>
          <p:cNvSpPr txBox="1"/>
          <p:nvPr/>
        </p:nvSpPr>
        <p:spPr>
          <a:xfrm>
            <a:off x="4500" y="1927500"/>
            <a:ext cx="91350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ただいまおかえりスピーカーなら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rgbClr val="E06666"/>
                </a:solidFill>
              </a:rPr>
              <a:t>何も気にせず</a:t>
            </a:r>
            <a:r>
              <a:rPr lang="ja" sz="3600"/>
              <a:t>、会話することができます</a:t>
            </a:r>
            <a:endParaRPr sz="36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68E1D60-D55E-4592-B395-37E9BB817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5</a:t>
            </a:fld>
            <a:endParaRPr lang="ja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0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0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20"/>
          <p:cNvSpPr txBox="1"/>
          <p:nvPr/>
        </p:nvSpPr>
        <p:spPr>
          <a:xfrm>
            <a:off x="4017775" y="3824125"/>
            <a:ext cx="49056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何気なくつぶやく言葉をそのまま</a:t>
            </a:r>
            <a:endParaRPr sz="24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41" y="1001825"/>
            <a:ext cx="2919908" cy="33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5009600" y="1089600"/>
            <a:ext cx="2571600" cy="2293200"/>
          </a:xfrm>
          <a:prstGeom prst="wedgeRoundRectCallout">
            <a:avLst>
              <a:gd name="adj1" fmla="val -110761"/>
              <a:gd name="adj2" fmla="val 144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今度いつ来てくれるのかなぁ</a:t>
            </a:r>
            <a:endParaRPr sz="2400"/>
          </a:p>
        </p:txBody>
      </p:sp>
      <p:sp>
        <p:nvSpPr>
          <p:cNvPr id="128" name="Google Shape;128;p20"/>
          <p:cNvSpPr txBox="1"/>
          <p:nvPr/>
        </p:nvSpPr>
        <p:spPr>
          <a:xfrm>
            <a:off x="321475" y="620600"/>
            <a:ext cx="6611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B1AFA4A-13F4-4F14-AACB-955AD34C9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6</a:t>
            </a:fld>
            <a:endParaRPr lang="ja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1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1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21"/>
          <p:cNvSpPr txBox="1"/>
          <p:nvPr/>
        </p:nvSpPr>
        <p:spPr>
          <a:xfrm>
            <a:off x="0" y="537600"/>
            <a:ext cx="363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1"/>
          <p:cNvSpPr txBox="1"/>
          <p:nvPr/>
        </p:nvSpPr>
        <p:spPr>
          <a:xfrm>
            <a:off x="4410350" y="2983200"/>
            <a:ext cx="4182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に向かって言ってみましょう</a:t>
            </a:r>
            <a:endParaRPr sz="2400"/>
          </a:p>
        </p:txBody>
      </p:sp>
      <p:sp>
        <p:nvSpPr>
          <p:cNvPr id="137" name="Google Shape;137;p21"/>
          <p:cNvSpPr txBox="1"/>
          <p:nvPr/>
        </p:nvSpPr>
        <p:spPr>
          <a:xfrm>
            <a:off x="321475" y="620600"/>
            <a:ext cx="6611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50" y="1287551"/>
            <a:ext cx="2538002" cy="15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800" y="738700"/>
            <a:ext cx="3222249" cy="36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77791E-1BCD-4131-89F4-D4537D0DB1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7</a:t>
            </a:fld>
            <a:endParaRPr lang="ja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2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" name="Google Shape;146;p22"/>
          <p:cNvGrpSpPr/>
          <p:nvPr/>
        </p:nvGrpSpPr>
        <p:grpSpPr>
          <a:xfrm>
            <a:off x="321474" y="1739563"/>
            <a:ext cx="3312452" cy="2442950"/>
            <a:chOff x="669824" y="2242250"/>
            <a:chExt cx="3312452" cy="2442950"/>
          </a:xfrm>
        </p:grpSpPr>
        <p:pic>
          <p:nvPicPr>
            <p:cNvPr id="147" name="Google Shape;14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824" y="2242250"/>
              <a:ext cx="3312452" cy="244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0025" y="2528875"/>
              <a:ext cx="2891149" cy="1628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301" y="1341800"/>
            <a:ext cx="248602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321475" y="620600"/>
            <a:ext cx="75702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お孫さんはテレビまたはスマホでこれを再生できます</a:t>
            </a:r>
            <a:endParaRPr sz="24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6126" y="1060663"/>
            <a:ext cx="2658874" cy="341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AB7219-75EA-4D3E-94EE-8461A87DE9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8</a:t>
            </a:fld>
            <a:endParaRPr lang="ja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3"/>
          <p:cNvCxnSpPr/>
          <p:nvPr/>
        </p:nvCxnSpPr>
        <p:spPr>
          <a:xfrm>
            <a:off x="0" y="4514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4500" y="4749500"/>
            <a:ext cx="9135000" cy="0"/>
          </a:xfrm>
          <a:prstGeom prst="straightConnector1">
            <a:avLst/>
          </a:prstGeom>
          <a:noFill/>
          <a:ln w="152400" cap="flat" cmpd="sng">
            <a:solidFill>
              <a:srgbClr val="FFAE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3"/>
          <p:cNvSpPr txBox="1"/>
          <p:nvPr/>
        </p:nvSpPr>
        <p:spPr>
          <a:xfrm>
            <a:off x="1700400" y="2136650"/>
            <a:ext cx="57432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あなたの言葉は自動的に保存され、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好きなときに確認できるようになります</a:t>
            </a:r>
            <a:endParaRPr sz="24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13" y="2838150"/>
            <a:ext cx="1792412" cy="23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D1FBEA-A3A4-47F6-8C37-48F66E4EB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mtClean="0"/>
              <a:t>9</a:t>
            </a:fld>
            <a:endParaRPr lang="ja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1890</Words>
  <Application>Microsoft Office PowerPoint</Application>
  <PresentationFormat>画面に合わせる (16:9)</PresentationFormat>
  <Paragraphs>385</Paragraphs>
  <Slides>48</Slides>
  <Notes>48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0" baseType="lpstr">
      <vt:lpstr>Arial</vt:lpstr>
      <vt:lpstr>Simple Light</vt:lpstr>
      <vt:lpstr>ただいまおかえりスピーカー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ただいまおかえりスピーカー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ただいまおかえりスピーカー</dc:title>
  <cp:lastModifiedBy>田村 政樹</cp:lastModifiedBy>
  <cp:revision>9</cp:revision>
  <dcterms:modified xsi:type="dcterms:W3CDTF">2020-02-17T06:40:28Z</dcterms:modified>
</cp:coreProperties>
</file>